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0"/>
  </p:notesMasterIdLst>
  <p:sldIdLst>
    <p:sldId id="256" r:id="rId2"/>
    <p:sldId id="261" r:id="rId3"/>
    <p:sldId id="259" r:id="rId4"/>
    <p:sldId id="262" r:id="rId5"/>
    <p:sldId id="264" r:id="rId6"/>
    <p:sldId id="263" r:id="rId7"/>
    <p:sldId id="258" r:id="rId8"/>
    <p:sldId id="270" r:id="rId9"/>
    <p:sldId id="271" r:id="rId10"/>
    <p:sldId id="272" r:id="rId11"/>
    <p:sldId id="273" r:id="rId12"/>
    <p:sldId id="274" r:id="rId13"/>
    <p:sldId id="282" r:id="rId14"/>
    <p:sldId id="276" r:id="rId15"/>
    <p:sldId id="277" r:id="rId16"/>
    <p:sldId id="278" r:id="rId17"/>
    <p:sldId id="279" r:id="rId18"/>
    <p:sldId id="280" r:id="rId19"/>
    <p:sldId id="281" r:id="rId20"/>
    <p:sldId id="283" r:id="rId21"/>
    <p:sldId id="301" r:id="rId22"/>
    <p:sldId id="302" r:id="rId23"/>
    <p:sldId id="303" r:id="rId24"/>
    <p:sldId id="318" r:id="rId25"/>
    <p:sldId id="304" r:id="rId26"/>
    <p:sldId id="305" r:id="rId27"/>
    <p:sldId id="306" r:id="rId28"/>
    <p:sldId id="307" r:id="rId29"/>
    <p:sldId id="308" r:id="rId30"/>
    <p:sldId id="311" r:id="rId31"/>
    <p:sldId id="310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312" r:id="rId44"/>
    <p:sldId id="297" r:id="rId45"/>
    <p:sldId id="298" r:id="rId46"/>
    <p:sldId id="299" r:id="rId47"/>
    <p:sldId id="316" r:id="rId48"/>
    <p:sldId id="315" r:id="rId4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079" autoAdjust="0"/>
  </p:normalViewPr>
  <p:slideViewPr>
    <p:cSldViewPr snapToGrid="0" snapToObjects="1">
      <p:cViewPr varScale="1">
        <p:scale>
          <a:sx n="102" d="100"/>
          <a:sy n="102" d="100"/>
        </p:scale>
        <p:origin x="18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https://upload.wikimedia.org/wikipedia/commons/2/2a/Trex_Roar.jpg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182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0" y="6538383"/>
            <a:ext cx="4826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06 – Strings</a:t>
            </a:r>
            <a:br>
              <a:rPr lang="en-US" altLang="en-US" sz="4000" dirty="0" smtClean="0"/>
            </a:br>
            <a:r>
              <a:rPr lang="en-US" altLang="en-US" sz="4000" dirty="0" smtClean="0"/>
              <a:t>(and Decisions Continued)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Multi-Way Selection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65524" cy="4156799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a </a:t>
            </a:r>
            <a:r>
              <a:rPr lang="en-US" dirty="0" smtClean="0"/>
              <a:t>computer science professor </a:t>
            </a:r>
            <a:r>
              <a:rPr lang="en-US" dirty="0"/>
              <a:t>gives a </a:t>
            </a:r>
            <a:r>
              <a:rPr lang="en-US" dirty="0" smtClean="0"/>
              <a:t>five-point quiz </a:t>
            </a:r>
            <a:r>
              <a:rPr lang="en-US" dirty="0"/>
              <a:t>at the beginning of every </a:t>
            </a:r>
            <a:r>
              <a:rPr lang="en-US" dirty="0" smtClean="0"/>
              <a:t>class</a:t>
            </a:r>
            <a:endParaRPr lang="en-US" dirty="0"/>
          </a:p>
          <a:p>
            <a:r>
              <a:rPr lang="en-US" dirty="0" smtClean="0"/>
              <a:t>Possible grades </a:t>
            </a:r>
            <a:r>
              <a:rPr lang="en-US" dirty="0"/>
              <a:t>are as </a:t>
            </a:r>
            <a:r>
              <a:rPr lang="en-US" dirty="0" smtClean="0"/>
              <a:t>follows:</a:t>
            </a:r>
          </a:p>
          <a:p>
            <a:pPr marL="457200" lvl="1" indent="0">
              <a:buNone/>
            </a:pPr>
            <a:r>
              <a:rPr lang="en-US" sz="3200" dirty="0" smtClean="0"/>
              <a:t>5 points: A		3 points: C		1 point:   F</a:t>
            </a:r>
            <a:br>
              <a:rPr lang="en-US" sz="3200" dirty="0" smtClean="0"/>
            </a:br>
            <a:r>
              <a:rPr lang="en-US" sz="3200" dirty="0" smtClean="0"/>
              <a:t>4 points: B		2 points: D		0 points: F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To print out the letter grade based on the raw points, what would the code need to look like?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612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Multi-Way </a:t>
            </a:r>
            <a:r>
              <a:rPr lang="en-US" dirty="0"/>
              <a:t>Selection </a:t>
            </a:r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score =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"Your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quiz score out of 5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score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earned an A"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score == 4: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earned a B"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score == 3: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earned a C"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score == 2: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earned a D"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failed the quiz"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621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Multi-Way </a:t>
            </a:r>
            <a:r>
              <a:rPr lang="en-US" dirty="0"/>
              <a:t>Selection </a:t>
            </a:r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score =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"Your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quiz score out of 5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score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earned an A"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score == 4: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earned a B"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score == 3: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earned a C"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score == 2: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earned a D"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failed the quiz"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23" name="Left Bracket 22"/>
          <p:cNvSpPr/>
          <p:nvPr/>
        </p:nvSpPr>
        <p:spPr>
          <a:xfrm>
            <a:off x="1050325" y="2318691"/>
            <a:ext cx="345989" cy="3104882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7030A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 Bracket 23"/>
          <p:cNvSpPr/>
          <p:nvPr/>
        </p:nvSpPr>
        <p:spPr>
          <a:xfrm>
            <a:off x="1635210" y="2940906"/>
            <a:ext cx="345989" cy="317418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eft Bracket 24"/>
          <p:cNvSpPr/>
          <p:nvPr/>
        </p:nvSpPr>
        <p:spPr>
          <a:xfrm>
            <a:off x="1635210" y="3552305"/>
            <a:ext cx="345989" cy="317418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35A03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Bracket 25"/>
          <p:cNvSpPr/>
          <p:nvPr/>
        </p:nvSpPr>
        <p:spPr>
          <a:xfrm>
            <a:off x="1635210" y="5386502"/>
            <a:ext cx="345989" cy="314081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FFCC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eft Bracket 26"/>
          <p:cNvSpPr/>
          <p:nvPr/>
        </p:nvSpPr>
        <p:spPr>
          <a:xfrm>
            <a:off x="1635210" y="4163704"/>
            <a:ext cx="345989" cy="317418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A0303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Left Bracket 27"/>
          <p:cNvSpPr/>
          <p:nvPr/>
        </p:nvSpPr>
        <p:spPr>
          <a:xfrm>
            <a:off x="1635210" y="4775103"/>
            <a:ext cx="345989" cy="317418"/>
          </a:xfrm>
          <a:prstGeom prst="leftBracket">
            <a:avLst>
              <a:gd name="adj" fmla="val 0"/>
            </a:avLst>
          </a:prstGeom>
          <a:noFill/>
          <a:ln w="76200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949696" y="2847435"/>
            <a:ext cx="2596896" cy="240065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+mj-lt"/>
                <a:cs typeface="Courier New" panose="02070309020205020404" pitchFamily="49" charset="0"/>
              </a:rPr>
              <a:t>these </a:t>
            </a:r>
            <a:r>
              <a:rPr lang="en-US" b="1" dirty="0" smtClean="0">
                <a:solidFill>
                  <a:srgbClr val="008000"/>
                </a:solidFill>
                <a:latin typeface="+mj-lt"/>
                <a:cs typeface="Courier New" panose="02070309020205020404" pitchFamily="49" charset="0"/>
              </a:rPr>
              <a:t>are</a:t>
            </a:r>
            <a:r>
              <a:rPr lang="en-US" b="1" dirty="0" smtClean="0">
                <a:solidFill>
                  <a:srgbClr val="0070C0"/>
                </a:solidFill>
                <a:latin typeface="+mj-lt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A03030"/>
                </a:solidFill>
                <a:latin typeface="+mj-lt"/>
                <a:cs typeface="Courier New" panose="02070309020205020404" pitchFamily="49" charset="0"/>
              </a:rPr>
              <a:t>five </a:t>
            </a:r>
            <a:br>
              <a:rPr lang="en-US" b="1" dirty="0" smtClean="0">
                <a:solidFill>
                  <a:srgbClr val="A03030"/>
                </a:solidFill>
                <a:latin typeface="+mj-lt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Courier New" panose="02070309020205020404" pitchFamily="49" charset="0"/>
              </a:rPr>
              <a:t>separate</a:t>
            </a:r>
            <a:r>
              <a:rPr lang="en-US" b="1" dirty="0" smtClean="0">
                <a:solidFill>
                  <a:srgbClr val="0070C0"/>
                </a:solidFill>
                <a:latin typeface="+mj-lt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solidFill>
                  <a:srgbClr val="FFCC00"/>
                </a:solidFill>
                <a:latin typeface="+mj-lt"/>
                <a:cs typeface="Courier New" panose="02070309020205020404" pitchFamily="49" charset="0"/>
              </a:rPr>
              <a:t>statements</a:t>
            </a:r>
          </a:p>
          <a:p>
            <a:pPr algn="ctr"/>
            <a:endParaRPr lang="en-US" sz="1900" b="1" dirty="0" smtClean="0">
              <a:solidFill>
                <a:srgbClr val="0070C0"/>
              </a:solidFill>
              <a:latin typeface="+mj-lt"/>
              <a:cs typeface="Courier New" panose="02070309020205020404" pitchFamily="49" charset="0"/>
            </a:endParaRPr>
          </a:p>
          <a:p>
            <a:pPr algn="ctr"/>
            <a:r>
              <a:rPr lang="en-US" sz="1900" b="1" dirty="0" smtClean="0">
                <a:latin typeface="+mj-lt"/>
                <a:cs typeface="Courier New" panose="02070309020205020404" pitchFamily="49" charset="0"/>
              </a:rPr>
              <a:t>since this is an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9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if-</a:t>
            </a:r>
            <a:r>
              <a:rPr lang="en-US" sz="1900" b="1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19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-else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b="1" dirty="0" smtClean="0">
                <a:latin typeface="+mj-lt"/>
                <a:cs typeface="Courier New" panose="02070309020205020404" pitchFamily="49" charset="0"/>
              </a:rPr>
              <a:t>block, only </a:t>
            </a:r>
            <a:r>
              <a:rPr lang="en-US" sz="1900" b="1" u="sng" dirty="0" smtClean="0">
                <a:latin typeface="+mj-lt"/>
                <a:cs typeface="Courier New" panose="02070309020205020404" pitchFamily="49" charset="0"/>
              </a:rPr>
              <a:t>one</a:t>
            </a:r>
            <a:r>
              <a:rPr lang="en-US" sz="1900" b="1" dirty="0" smtClean="0">
                <a:latin typeface="+mj-lt"/>
                <a:cs typeface="Courier New" panose="02070309020205020404" pitchFamily="49" charset="0"/>
              </a:rPr>
              <a:t> of the five statements </a:t>
            </a:r>
            <a:br>
              <a:rPr lang="en-US" sz="1900" b="1" dirty="0" smtClean="0">
                <a:latin typeface="+mj-lt"/>
                <a:cs typeface="Courier New" panose="02070309020205020404" pitchFamily="49" charset="0"/>
              </a:rPr>
            </a:br>
            <a:r>
              <a:rPr lang="en-US" sz="1900" b="1" dirty="0" smtClean="0">
                <a:latin typeface="+mj-lt"/>
                <a:cs typeface="Courier New" panose="02070309020205020404" pitchFamily="49" charset="0"/>
              </a:rPr>
              <a:t>will be executed</a:t>
            </a:r>
            <a:endParaRPr lang="en-US" sz="1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32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Nested Selection Structures</a:t>
            </a:r>
          </a:p>
        </p:txBody>
      </p:sp>
    </p:spTree>
    <p:extLst>
      <p:ext uri="{BB962C8B-B14F-4D97-AF65-F5344CB8AC3E}">
        <p14:creationId xmlns:p14="http://schemas.microsoft.com/office/powerpoint/2010/main" val="145302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Selection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40496" cy="4156799"/>
          </a:xfrm>
        </p:spPr>
        <p:txBody>
          <a:bodyPr/>
          <a:lstStyle/>
          <a:p>
            <a:r>
              <a:rPr lang="en-US" dirty="0"/>
              <a:t>Up until now, we have only used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single </a:t>
            </a:r>
            <a:r>
              <a:rPr lang="en-US" dirty="0"/>
              <a:t>level of decision making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if we want to make decisions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within </a:t>
            </a:r>
            <a:r>
              <a:rPr lang="en-US" dirty="0"/>
              <a:t>decisions</a:t>
            </a:r>
            <a:r>
              <a:rPr lang="en-US" dirty="0" smtClean="0"/>
              <a:t>?</a:t>
            </a:r>
          </a:p>
          <a:p>
            <a:pPr lvl="3"/>
            <a:endParaRPr lang="en-US" b="1" dirty="0" smtClean="0"/>
          </a:p>
          <a:p>
            <a:r>
              <a:rPr lang="en-US" dirty="0" smtClean="0"/>
              <a:t>These are called </a:t>
            </a:r>
            <a:r>
              <a:rPr lang="en-US" b="1" i="1" dirty="0" smtClean="0"/>
              <a:t>nested</a:t>
            </a:r>
            <a:r>
              <a:rPr lang="en-US" dirty="0" smtClean="0"/>
              <a:t> selection structures</a:t>
            </a:r>
          </a:p>
          <a:p>
            <a:pPr lvl="1"/>
            <a:r>
              <a:rPr lang="en-US" sz="3200" dirty="0" smtClean="0"/>
              <a:t>We’ll first cover nested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if-else</a:t>
            </a:r>
            <a:r>
              <a:rPr lang="en-US" sz="3200" dirty="0" smtClean="0"/>
              <a:t> statements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992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826364"/>
            <a:ext cx="8540496" cy="1143000"/>
          </a:xfrm>
        </p:spPr>
        <p:txBody>
          <a:bodyPr/>
          <a:lstStyle/>
          <a:p>
            <a:r>
              <a:rPr lang="en-US" dirty="0" smtClean="0"/>
              <a:t>Nested Selection Structure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65524" cy="4156799"/>
          </a:xfrm>
        </p:spPr>
        <p:txBody>
          <a:bodyPr/>
          <a:lstStyle/>
          <a:p>
            <a:r>
              <a:rPr lang="en-US" sz="3000" dirty="0" smtClean="0"/>
              <a:t>For example, we may</a:t>
            </a:r>
          </a:p>
          <a:p>
            <a:pPr lvl="1"/>
            <a:r>
              <a:rPr lang="en-US" sz="2600" dirty="0" smtClean="0"/>
              <a:t>Ask the user if they have a pet</a:t>
            </a:r>
          </a:p>
          <a:p>
            <a:pPr lvl="1"/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 </a:t>
            </a:r>
            <a:r>
              <a:rPr lang="en-US" sz="2600" dirty="0" smtClean="0"/>
              <a:t>they have a pet</a:t>
            </a:r>
          </a:p>
          <a:p>
            <a:pPr lvl="2"/>
            <a:r>
              <a:rPr lang="en-US" sz="2600" dirty="0" smtClean="0"/>
              <a:t>Ask the user what type of pet</a:t>
            </a:r>
          </a:p>
          <a:p>
            <a:pPr lvl="2"/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		</a:t>
            </a:r>
            <a:r>
              <a:rPr lang="en-US" sz="2600" dirty="0" smtClean="0"/>
              <a:t>they have a dog, take it for a walk</a:t>
            </a:r>
          </a:p>
          <a:p>
            <a:pPr lvl="2"/>
            <a:r>
              <a:rPr 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sz="2600" dirty="0" smtClean="0"/>
              <a:t>they have a cat, clean the litter box</a:t>
            </a:r>
          </a:p>
          <a:p>
            <a:pPr lvl="2"/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sz="2600" dirty="0" smtClean="0"/>
              <a:t>clean </a:t>
            </a:r>
            <a:r>
              <a:rPr lang="en-US" sz="2600" dirty="0"/>
              <a:t>the </a:t>
            </a:r>
            <a:r>
              <a:rPr lang="en-US" sz="2600" dirty="0" smtClean="0"/>
              <a:t>cage/stable/tank</a:t>
            </a:r>
          </a:p>
          <a:p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227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Selection Structures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condition1 ==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condition2 == True: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execute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codeA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 err="1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8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condition3 == True: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execute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codeB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execute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codeC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execute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codeD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526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Selection Structures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condition1 ==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condition2 == True: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execute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codeA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 err="1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8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condition3 == True: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execute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codeB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execute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codeC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execute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codeD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13" name="Left Bracket 12"/>
          <p:cNvSpPr/>
          <p:nvPr/>
        </p:nvSpPr>
        <p:spPr>
          <a:xfrm>
            <a:off x="457200" y="1969364"/>
            <a:ext cx="345989" cy="3467609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7030A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ket 13"/>
          <p:cNvSpPr/>
          <p:nvPr/>
        </p:nvSpPr>
        <p:spPr>
          <a:xfrm>
            <a:off x="1252151" y="2430684"/>
            <a:ext cx="345989" cy="2153674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ket 14"/>
          <p:cNvSpPr/>
          <p:nvPr/>
        </p:nvSpPr>
        <p:spPr>
          <a:xfrm>
            <a:off x="2108886" y="2879646"/>
            <a:ext cx="345989" cy="419608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35A03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ket 15"/>
          <p:cNvSpPr/>
          <p:nvPr/>
        </p:nvSpPr>
        <p:spPr>
          <a:xfrm>
            <a:off x="1264507" y="5436973"/>
            <a:ext cx="345989" cy="419608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FFCC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Bracket 16"/>
          <p:cNvSpPr/>
          <p:nvPr/>
        </p:nvSpPr>
        <p:spPr>
          <a:xfrm>
            <a:off x="2108886" y="3732002"/>
            <a:ext cx="345989" cy="419608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A0303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ket 17"/>
          <p:cNvSpPr/>
          <p:nvPr/>
        </p:nvSpPr>
        <p:spPr>
          <a:xfrm>
            <a:off x="2108886" y="4584358"/>
            <a:ext cx="345989" cy="419608"/>
          </a:xfrm>
          <a:prstGeom prst="leftBracket">
            <a:avLst>
              <a:gd name="adj" fmla="val 0"/>
            </a:avLst>
          </a:prstGeom>
          <a:noFill/>
          <a:ln w="76200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572805" y="1806689"/>
            <a:ext cx="2328178" cy="96949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 smtClean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this is the main level of our program:</a:t>
            </a:r>
            <a:br>
              <a:rPr lang="en-US" sz="1900" b="1" dirty="0" smtClean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</a:br>
            <a:r>
              <a:rPr lang="en-US" sz="1900" b="1" dirty="0" smtClean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an</a:t>
            </a:r>
            <a:r>
              <a:rPr lang="en-US" sz="19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if-else </a:t>
            </a:r>
            <a:r>
              <a:rPr lang="en-US" sz="1900" b="1" dirty="0" smtClean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block</a:t>
            </a:r>
            <a:endParaRPr lang="en-US" sz="1900" b="1" dirty="0">
              <a:solidFill>
                <a:srgbClr val="7030A0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72805" y="2843241"/>
            <a:ext cx="2328178" cy="96949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 smtClean="0">
                <a:solidFill>
                  <a:srgbClr val="0070C0"/>
                </a:solidFill>
                <a:latin typeface="+mj-lt"/>
                <a:cs typeface="Courier New" panose="02070309020205020404" pitchFamily="49" charset="0"/>
              </a:rPr>
              <a:t>this is the next level, </a:t>
            </a:r>
            <a:r>
              <a:rPr lang="en-US" sz="1900" b="1" u="sng" dirty="0" smtClean="0">
                <a:solidFill>
                  <a:srgbClr val="0070C0"/>
                </a:solidFill>
                <a:latin typeface="+mj-lt"/>
                <a:cs typeface="Courier New" panose="02070309020205020404" pitchFamily="49" charset="0"/>
              </a:rPr>
              <a:t>inside</a:t>
            </a:r>
            <a:r>
              <a:rPr lang="en-US" sz="1900" b="1" dirty="0" smtClean="0">
                <a:solidFill>
                  <a:srgbClr val="0070C0"/>
                </a:solidFill>
                <a:latin typeface="+mj-lt"/>
                <a:cs typeface="Courier New" panose="02070309020205020404" pitchFamily="49" charset="0"/>
              </a:rPr>
              <a:t> the first</a:t>
            </a:r>
            <a:r>
              <a:rPr lang="en-US" sz="19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19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9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900" b="1" dirty="0" smtClean="0">
                <a:solidFill>
                  <a:srgbClr val="0070C0"/>
                </a:solidFill>
                <a:latin typeface="+mj-lt"/>
                <a:cs typeface="Courier New" panose="02070309020205020404" pitchFamily="49" charset="0"/>
              </a:rPr>
              <a:t>statement</a:t>
            </a:r>
            <a:endParaRPr lang="en-US" sz="1900" b="1" dirty="0">
              <a:solidFill>
                <a:srgbClr val="0070C0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08501" y="3879793"/>
            <a:ext cx="2656786" cy="210826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+mj-lt"/>
                <a:cs typeface="Courier New" panose="02070309020205020404" pitchFamily="49" charset="0"/>
              </a:rPr>
              <a:t>codeA</a:t>
            </a:r>
            <a:r>
              <a:rPr lang="en-US" b="1" dirty="0" smtClean="0">
                <a:latin typeface="+mj-lt"/>
                <a:cs typeface="Courier New" panose="02070309020205020404" pitchFamily="49" charset="0"/>
              </a:rPr>
              <a:t>,</a:t>
            </a:r>
            <a:r>
              <a:rPr lang="en-US" b="1" dirty="0" smtClean="0">
                <a:solidFill>
                  <a:srgbClr val="008000"/>
                </a:solidFill>
                <a:latin typeface="+mj-lt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A03030"/>
                </a:solidFill>
                <a:latin typeface="+mj-lt"/>
                <a:cs typeface="Courier New" panose="02070309020205020404" pitchFamily="49" charset="0"/>
              </a:rPr>
              <a:t>codeB</a:t>
            </a:r>
            <a:r>
              <a:rPr lang="en-US" b="1" dirty="0" smtClean="0">
                <a:latin typeface="+mj-lt"/>
                <a:cs typeface="Courier New" panose="02070309020205020404" pitchFamily="49" charset="0"/>
              </a:rPr>
              <a:t>, and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  <a:cs typeface="Courier New" panose="02070309020205020404" pitchFamily="49" charset="0"/>
              </a:rPr>
              <a:t>codeC</a:t>
            </a:r>
            <a:r>
              <a:rPr lang="en-US" b="1" dirty="0" smtClean="0">
                <a:latin typeface="+mj-lt"/>
                <a:cs typeface="Courier New" panose="02070309020205020404" pitchFamily="49" charset="0"/>
              </a:rPr>
              <a:t> are separate statements</a:t>
            </a:r>
          </a:p>
          <a:p>
            <a:pPr algn="ctr"/>
            <a:endParaRPr lang="en-US" sz="1900" b="1" dirty="0" smtClean="0">
              <a:solidFill>
                <a:srgbClr val="0070C0"/>
              </a:solidFill>
              <a:latin typeface="+mj-lt"/>
              <a:cs typeface="Courier New" panose="02070309020205020404" pitchFamily="49" charset="0"/>
            </a:endParaRPr>
          </a:p>
          <a:p>
            <a:pPr algn="ctr"/>
            <a:r>
              <a:rPr lang="en-US" sz="1900" b="1" dirty="0" smtClean="0">
                <a:latin typeface="+mj-lt"/>
                <a:cs typeface="Courier New" panose="02070309020205020404" pitchFamily="49" charset="0"/>
              </a:rPr>
              <a:t>since this is an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if-</a:t>
            </a:r>
            <a:r>
              <a:rPr lang="en-US" sz="1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-else </a:t>
            </a:r>
            <a:r>
              <a:rPr lang="en-US" sz="1900" b="1" dirty="0" smtClean="0">
                <a:latin typeface="+mj-lt"/>
                <a:cs typeface="Courier New" panose="02070309020205020404" pitchFamily="49" charset="0"/>
              </a:rPr>
              <a:t>block, only </a:t>
            </a:r>
            <a:r>
              <a:rPr lang="en-US" sz="1900" b="1" u="sng" dirty="0" smtClean="0">
                <a:latin typeface="+mj-lt"/>
                <a:cs typeface="Courier New" panose="02070309020205020404" pitchFamily="49" charset="0"/>
              </a:rPr>
              <a:t>one</a:t>
            </a:r>
            <a:r>
              <a:rPr lang="en-US" sz="1900" b="1" dirty="0" smtClean="0">
                <a:latin typeface="+mj-lt"/>
                <a:cs typeface="Courier New" panose="02070309020205020404" pitchFamily="49" charset="0"/>
              </a:rPr>
              <a:t> of them will be executed</a:t>
            </a:r>
            <a:endParaRPr lang="en-US" sz="1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51712" y="5015835"/>
            <a:ext cx="2113581" cy="155427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 smtClean="0">
                <a:latin typeface="+mj-lt"/>
                <a:cs typeface="Courier New" panose="02070309020205020404" pitchFamily="49" charset="0"/>
              </a:rPr>
              <a:t>if our first 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900" b="1" dirty="0" smtClean="0">
                <a:latin typeface="+mj-lt"/>
                <a:cs typeface="Courier New" panose="02070309020205020404" pitchFamily="49" charset="0"/>
              </a:rPr>
              <a:t>statement was false, we would skip here and execute</a:t>
            </a:r>
            <a:r>
              <a:rPr lang="en-US" sz="1900" b="1" dirty="0" smtClean="0">
                <a:solidFill>
                  <a:srgbClr val="FFCC00"/>
                </a:solidFill>
                <a:latin typeface="+mj-lt"/>
                <a:cs typeface="Courier New" panose="02070309020205020404" pitchFamily="49" charset="0"/>
              </a:rPr>
              <a:t> </a:t>
            </a:r>
            <a:r>
              <a:rPr lang="en-US" sz="1900" b="1" dirty="0" err="1" smtClean="0">
                <a:solidFill>
                  <a:srgbClr val="DEB400"/>
                </a:solidFill>
                <a:latin typeface="+mj-lt"/>
                <a:cs typeface="Courier New" panose="02070309020205020404" pitchFamily="49" charset="0"/>
              </a:rPr>
              <a:t>codeD</a:t>
            </a:r>
            <a:endParaRPr lang="en-US" sz="1900" b="1" dirty="0">
              <a:solidFill>
                <a:srgbClr val="DEB400"/>
              </a:solidFill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46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881" y="826364"/>
            <a:ext cx="8390238" cy="1143000"/>
          </a:xfrm>
        </p:spPr>
        <p:txBody>
          <a:bodyPr/>
          <a:lstStyle/>
          <a:p>
            <a:r>
              <a:rPr lang="en-US" dirty="0" smtClean="0"/>
              <a:t>Nested Selection Structure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26163" cy="4156799"/>
          </a:xfrm>
        </p:spPr>
        <p:txBody>
          <a:bodyPr/>
          <a:lstStyle/>
          <a:p>
            <a:r>
              <a:rPr lang="en-US" dirty="0"/>
              <a:t>You recently took a part-time job to help pay for your </a:t>
            </a:r>
            <a:r>
              <a:rPr lang="en-US" dirty="0" smtClean="0"/>
              <a:t>student loans at </a:t>
            </a:r>
            <a:r>
              <a:rPr lang="en-US" dirty="0"/>
              <a:t>a local </a:t>
            </a:r>
            <a:r>
              <a:rPr lang="en-US" dirty="0" smtClean="0"/>
              <a:t>cell phone </a:t>
            </a:r>
            <a:r>
              <a:rPr lang="en-US" dirty="0"/>
              <a:t>store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you sell at least $1000 worth of phones in a pay period, you get a bonus</a:t>
            </a:r>
          </a:p>
          <a:p>
            <a:pPr lvl="1"/>
            <a:r>
              <a:rPr lang="en-US" sz="3200" dirty="0"/>
              <a:t>Your bonus is 3% if you sold at least 3 iPhones, otherwise your bonus is </a:t>
            </a:r>
            <a:r>
              <a:rPr lang="en-US" sz="3200" dirty="0" smtClean="0"/>
              <a:t>only 2</a:t>
            </a:r>
            <a:r>
              <a:rPr lang="en-US" sz="3200" dirty="0"/>
              <a:t>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537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Selection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969364"/>
            <a:ext cx="9292280" cy="415679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7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7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totalSales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7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7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7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your total sales:"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US" sz="17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7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totalSales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&gt;= 1000.00: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iPhonesSold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7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7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7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the number of </a:t>
            </a:r>
            <a:r>
              <a:rPr lang="en-US" sz="17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iPhones sold</a:t>
            </a:r>
            <a:r>
              <a:rPr lang="en-US" sz="17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:"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endParaRPr lang="en-US" sz="17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7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iPhonesSold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&gt;= 3: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bonus = </a:t>
            </a:r>
            <a:r>
              <a:rPr lang="en-US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totalSales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0.03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7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bonus = </a:t>
            </a:r>
            <a:r>
              <a:rPr lang="en-US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totalSales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0.02</a:t>
            </a:r>
          </a:p>
          <a:p>
            <a:pPr marL="0" indent="0">
              <a:spcBef>
                <a:spcPts val="0"/>
              </a:spcBef>
              <a:buNone/>
            </a:pPr>
            <a:endParaRPr lang="en-US" sz="17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7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7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"Your bonus is $"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bonus</a:t>
            </a:r>
            <a:r>
              <a:rPr lang="en-US" sz="1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17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7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7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7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7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Sorry, you do not get a bonus this </a:t>
            </a:r>
            <a:r>
              <a:rPr lang="en-US" sz="17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pay period."</a:t>
            </a:r>
            <a:r>
              <a:rPr lang="en-US" sz="1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7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962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Control structures</a:t>
            </a:r>
          </a:p>
          <a:p>
            <a:r>
              <a:rPr lang="en-US" dirty="0"/>
              <a:t>Conditional </a:t>
            </a:r>
            <a:r>
              <a:rPr lang="en-US" dirty="0" smtClean="0"/>
              <a:t>operators</a:t>
            </a:r>
          </a:p>
          <a:p>
            <a:pPr lvl="1"/>
            <a:r>
              <a:rPr lang="en-US" dirty="0" smtClean="0"/>
              <a:t>Comparison operators</a:t>
            </a:r>
          </a:p>
          <a:p>
            <a:pPr lvl="1"/>
            <a:r>
              <a:rPr lang="en-US" dirty="0" smtClean="0"/>
              <a:t>Logical operators</a:t>
            </a:r>
            <a:endParaRPr lang="en-US" dirty="0"/>
          </a:p>
          <a:p>
            <a:r>
              <a:rPr lang="en-US" dirty="0"/>
              <a:t>Boolean data types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One-way and two-way decision structures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if-else </a:t>
            </a:r>
            <a:r>
              <a:rPr lang="en-US" dirty="0" smtClean="0"/>
              <a:t>statements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666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27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String Data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 </a:t>
            </a:r>
            <a:r>
              <a:rPr lang="en-US" dirty="0"/>
              <a:t>is represented in programs by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string data </a:t>
            </a:r>
            <a:r>
              <a:rPr lang="en-US" dirty="0" smtClean="0"/>
              <a:t>type</a:t>
            </a:r>
            <a:endParaRPr lang="en-US" dirty="0"/>
          </a:p>
          <a:p>
            <a:r>
              <a:rPr lang="en-US" dirty="0"/>
              <a:t>A </a:t>
            </a:r>
            <a:r>
              <a:rPr lang="en-US" b="1" i="1" dirty="0"/>
              <a:t>string</a:t>
            </a:r>
            <a:r>
              <a:rPr lang="en-US" dirty="0"/>
              <a:t> is a sequence of characters enclosed within quotation marks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/>
              <a:t>) or apostrophes 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Sometimes called double quotes or single quotes</a:t>
            </a:r>
          </a:p>
          <a:p>
            <a:pPr lvl="3"/>
            <a:endParaRPr lang="en-US" dirty="0"/>
          </a:p>
          <a:p>
            <a:r>
              <a:rPr lang="en-US" i="1" dirty="0" smtClean="0"/>
              <a:t>FUN FACT! – The </a:t>
            </a:r>
            <a:r>
              <a:rPr lang="en-US" i="1" dirty="0"/>
              <a:t>most common use of personal computers is word </a:t>
            </a:r>
            <a:r>
              <a:rPr lang="en-US" i="1" dirty="0" smtClean="0"/>
              <a:t>processing</a:t>
            </a:r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840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str1 = 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Hello"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str2 = 'spam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print(str1, str2)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Hello spam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type(str1)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&lt;class 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type(str2)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&lt;class 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74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Strings as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input() </a:t>
            </a:r>
            <a:r>
              <a:rPr lang="en-US" dirty="0" smtClean="0"/>
              <a:t>automatically gets a string</a:t>
            </a:r>
            <a:endParaRPr lang="en-US" dirty="0"/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input("Please enter your name: ")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Please enter your name: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Shakira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print("Hello",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Hello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Shakira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type(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&lt;class '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Shakira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Shakira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104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Numbering in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205" y="1969364"/>
            <a:ext cx="8760941" cy="4156799"/>
          </a:xfrm>
        </p:spPr>
        <p:txBody>
          <a:bodyPr/>
          <a:lstStyle/>
          <a:p>
            <a:r>
              <a:rPr lang="en-US" dirty="0" smtClean="0"/>
              <a:t>Strings don’t count their characters from 1</a:t>
            </a:r>
          </a:p>
          <a:p>
            <a:pPr lvl="1"/>
            <a:r>
              <a:rPr lang="en-US" sz="3200" dirty="0" smtClean="0"/>
              <a:t>They start counting from 0!</a:t>
            </a:r>
          </a:p>
          <a:p>
            <a:r>
              <a:rPr lang="en-US" dirty="0" smtClean="0"/>
              <a:t>Strings with n characters go from 0 to n-1</a:t>
            </a:r>
          </a:p>
          <a:p>
            <a:pPr lvl="1"/>
            <a:r>
              <a:rPr lang="en-US" dirty="0" smtClean="0"/>
              <a:t>The string below has 5 characters, and is </a:t>
            </a:r>
            <a:br>
              <a:rPr lang="en-US" dirty="0" smtClean="0"/>
            </a:br>
            <a:r>
              <a:rPr lang="en-US" dirty="0" smtClean="0"/>
              <a:t>numbered from 0 to 4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495389"/>
              </p:ext>
            </p:extLst>
          </p:nvPr>
        </p:nvGraphicFramePr>
        <p:xfrm>
          <a:off x="1524000" y="4509351"/>
          <a:ext cx="5890055" cy="1666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78011"/>
                <a:gridCol w="1178011"/>
                <a:gridCol w="1178011"/>
                <a:gridCol w="1178011"/>
                <a:gridCol w="1178011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804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67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Individual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access the individual characters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a string through </a:t>
            </a:r>
            <a:r>
              <a:rPr lang="en-US" b="1" i="1" dirty="0" smtClean="0"/>
              <a:t>indexing</a:t>
            </a:r>
          </a:p>
          <a:p>
            <a:pPr lvl="1"/>
            <a:r>
              <a:rPr lang="en-US" dirty="0" smtClean="0"/>
              <a:t>Characters are the letters, numbers, spaces, and symbols that make up a string</a:t>
            </a:r>
          </a:p>
          <a:p>
            <a:pPr lvl="3"/>
            <a:endParaRPr lang="en-US" i="1" dirty="0"/>
          </a:p>
          <a:p>
            <a:r>
              <a:rPr lang="en-US" dirty="0"/>
              <a:t>The </a:t>
            </a:r>
            <a:r>
              <a:rPr lang="en-US" dirty="0" smtClean="0"/>
              <a:t>characters in </a:t>
            </a:r>
            <a:r>
              <a:rPr lang="en-US" dirty="0"/>
              <a:t>a string are numbered </a:t>
            </a:r>
            <a:r>
              <a:rPr lang="en-US" dirty="0" smtClean="0"/>
              <a:t>starting from the </a:t>
            </a:r>
            <a:r>
              <a:rPr lang="en-US" dirty="0"/>
              <a:t>left, </a:t>
            </a:r>
            <a:r>
              <a:rPr lang="en-US" dirty="0" smtClean="0"/>
              <a:t>beginning with 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549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of Accessing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general form </a:t>
            </a:r>
            <a:r>
              <a:rPr lang="en-US" dirty="0" smtClean="0"/>
              <a:t>is</a:t>
            </a:r>
          </a:p>
          <a:p>
            <a:pPr marL="457200" lvl="1" indent="0">
              <a:buNone/>
            </a:pPr>
            <a:r>
              <a:rPr lang="en-US" sz="4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strName</a:t>
            </a:r>
            <a:r>
              <a:rPr lang="en-US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[expression]</a:t>
            </a:r>
            <a:endParaRPr lang="en-US" sz="4000" dirty="0" smtClean="0"/>
          </a:p>
          <a:p>
            <a:endParaRPr lang="en-US" dirty="0" smtClean="0"/>
          </a:p>
          <a:p>
            <a:r>
              <a:rPr lang="en-US" dirty="0" smtClean="0"/>
              <a:t>Where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strName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is the name of the string variable 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expression </a:t>
            </a:r>
            <a:r>
              <a:rPr lang="en-US" dirty="0" smtClean="0"/>
              <a:t>determines which character is selected from the string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8818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8792"/>
            <a:ext cx="8229600" cy="4156799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marL="45720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greet = "Hello Bob"</a:t>
            </a:r>
          </a:p>
          <a:p>
            <a:pPr marL="45720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greet[0]</a:t>
            </a:r>
          </a:p>
          <a:p>
            <a:pPr marL="45720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'H'</a:t>
            </a:r>
          </a:p>
          <a:p>
            <a:pPr marL="45720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print(greet[0], greet[2], greet[4])</a:t>
            </a:r>
          </a:p>
          <a:p>
            <a:pPr marL="45720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 l o</a:t>
            </a:r>
          </a:p>
          <a:p>
            <a:pPr marL="45720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x = 8</a:t>
            </a:r>
          </a:p>
          <a:p>
            <a:pPr marL="45720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print(greet[x - 2])</a:t>
            </a:r>
          </a:p>
          <a:p>
            <a:pPr marL="45720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087399" y="1660447"/>
          <a:ext cx="6833286" cy="14553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</a:tblGrid>
              <a:tr h="598984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6326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801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String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087399" y="1660447"/>
          <a:ext cx="6833286" cy="14553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</a:tblGrid>
              <a:tr h="598984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6326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37844" y="3229232"/>
            <a:ext cx="7772400" cy="277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dirty="0" smtClean="0"/>
              <a:t>In a string of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 </a:t>
            </a:r>
            <a:r>
              <a:rPr lang="en-US" altLang="en-US" dirty="0" smtClean="0"/>
              <a:t>characters, the last </a:t>
            </a:r>
            <a:br>
              <a:rPr lang="en-US" altLang="en-US" dirty="0" smtClean="0"/>
            </a:br>
            <a:r>
              <a:rPr lang="en-US" altLang="en-US" dirty="0" smtClean="0"/>
              <a:t>character is at position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n-1 </a:t>
            </a:r>
            <a:r>
              <a:rPr lang="en-US" altLang="en-US" dirty="0" smtClean="0"/>
              <a:t>since we </a:t>
            </a:r>
            <a:br>
              <a:rPr lang="en-US" altLang="en-US" dirty="0" smtClean="0"/>
            </a:br>
            <a:r>
              <a:rPr lang="en-US" altLang="en-US" dirty="0" smtClean="0"/>
              <a:t>start counting with 0</a:t>
            </a:r>
          </a:p>
          <a:p>
            <a:pPr lvl="3"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So if a string is 10 characters long, the </a:t>
            </a:r>
            <a:br>
              <a:rPr lang="en-US" altLang="en-US" dirty="0" smtClean="0"/>
            </a:br>
            <a:r>
              <a:rPr lang="en-US" altLang="en-US" dirty="0" smtClean="0"/>
              <a:t>last character is at what index?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Index 9</a:t>
            </a:r>
          </a:p>
        </p:txBody>
      </p:sp>
    </p:spTree>
    <p:extLst>
      <p:ext uri="{BB962C8B-B14F-4D97-AF65-F5344CB8AC3E}">
        <p14:creationId xmlns:p14="http://schemas.microsoft.com/office/powerpoint/2010/main" val="248938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String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087399" y="1660447"/>
          <a:ext cx="6833286" cy="14553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</a:tblGrid>
              <a:tr h="598984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6326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37844" y="3229232"/>
            <a:ext cx="7772400" cy="277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800" dirty="0" smtClean="0"/>
              <a:t>Index from the right side using </a:t>
            </a:r>
            <a:r>
              <a:rPr lang="en-US" altLang="en-US" sz="2800" u="sng" dirty="0" smtClean="0"/>
              <a:t>negative</a:t>
            </a:r>
            <a:r>
              <a:rPr lang="en-US" altLang="en-US" sz="2800" dirty="0" smtClean="0"/>
              <a:t> indexes</a:t>
            </a:r>
          </a:p>
          <a:p>
            <a:pPr marL="911225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greet[-1]</a:t>
            </a:r>
          </a:p>
          <a:p>
            <a:pPr marL="911225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'b'</a:t>
            </a:r>
          </a:p>
          <a:p>
            <a:pPr marL="911225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greet[-3]</a:t>
            </a:r>
          </a:p>
          <a:p>
            <a:pPr marL="911225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'B'</a:t>
            </a:r>
          </a:p>
          <a:p>
            <a:pPr lvl="3"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Why don’t we start from zero?</a:t>
            </a:r>
          </a:p>
          <a:p>
            <a:pPr>
              <a:lnSpc>
                <a:spcPct val="90000"/>
              </a:lnSpc>
            </a:pPr>
            <a:endParaRPr lang="en-US" alt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564877" y="4388254"/>
            <a:ext cx="264001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greet[0]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already means the first character, '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'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49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51048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Substrings and Slicing</a:t>
            </a:r>
          </a:p>
        </p:txBody>
      </p:sp>
    </p:spTree>
    <p:extLst>
      <p:ext uri="{BB962C8B-B14F-4D97-AF65-F5344CB8AC3E}">
        <p14:creationId xmlns:p14="http://schemas.microsoft.com/office/powerpoint/2010/main" val="193255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Indexing only returns a </a:t>
            </a:r>
            <a:r>
              <a:rPr lang="en-US" u="sng" dirty="0" smtClean="0"/>
              <a:t>single</a:t>
            </a:r>
            <a:r>
              <a:rPr lang="en-US" dirty="0" smtClean="0"/>
              <a:t> character </a:t>
            </a:r>
            <a:br>
              <a:rPr lang="en-US" dirty="0" smtClean="0"/>
            </a:br>
            <a:r>
              <a:rPr lang="en-US" dirty="0" smtClean="0"/>
              <a:t>from the entire string</a:t>
            </a:r>
          </a:p>
          <a:p>
            <a:pPr lvl="3"/>
            <a:endParaRPr lang="en-US" dirty="0"/>
          </a:p>
          <a:p>
            <a:r>
              <a:rPr lang="en-US" dirty="0" smtClean="0"/>
              <a:t>We can access a </a:t>
            </a:r>
            <a:r>
              <a:rPr lang="en-US" b="1" i="1" dirty="0" smtClean="0"/>
              <a:t>substring</a:t>
            </a:r>
            <a:r>
              <a:rPr lang="en-US" i="1" dirty="0" smtClean="0"/>
              <a:t> </a:t>
            </a:r>
            <a:r>
              <a:rPr lang="en-US" dirty="0" smtClean="0"/>
              <a:t>using</a:t>
            </a:r>
            <a:br>
              <a:rPr lang="en-US" dirty="0" smtClean="0"/>
            </a:br>
            <a:r>
              <a:rPr lang="en-US" dirty="0" smtClean="0"/>
              <a:t>a process called </a:t>
            </a:r>
            <a:r>
              <a:rPr lang="en-US" b="1" i="1" dirty="0" smtClean="0"/>
              <a:t>slicing</a:t>
            </a:r>
          </a:p>
          <a:p>
            <a:pPr lvl="1"/>
            <a:r>
              <a:rPr lang="en-US" dirty="0" smtClean="0"/>
              <a:t>Substring: a (sub)part of another string</a:t>
            </a:r>
          </a:p>
          <a:p>
            <a:pPr lvl="1"/>
            <a:r>
              <a:rPr lang="en-US" dirty="0" smtClean="0"/>
              <a:t>Slicing: we are slicing off a portion of the string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114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Slicing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general form is</a:t>
            </a:r>
          </a:p>
          <a:p>
            <a:pPr marL="457200" lvl="1" indent="0">
              <a:buNone/>
            </a:pPr>
            <a:r>
              <a:rPr lang="en-US" sz="4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strName</a:t>
            </a:r>
            <a:r>
              <a:rPr lang="en-US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4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start:end</a:t>
            </a:r>
            <a:r>
              <a:rPr lang="en-US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4000" dirty="0"/>
          </a:p>
          <a:p>
            <a:pPr lvl="3"/>
            <a:endParaRPr lang="en-US" dirty="0" smtClean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dirty="0" smtClean="0"/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end </a:t>
            </a:r>
            <a:r>
              <a:rPr lang="en-US" dirty="0" smtClean="0"/>
              <a:t>must both be integers</a:t>
            </a:r>
            <a:endParaRPr lang="en-US" dirty="0"/>
          </a:p>
          <a:p>
            <a:pPr lvl="1"/>
            <a:r>
              <a:rPr lang="en-US" dirty="0" smtClean="0"/>
              <a:t>The substring begins at index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start</a:t>
            </a:r>
          </a:p>
          <a:p>
            <a:pPr lvl="1"/>
            <a:r>
              <a:rPr lang="en-US" dirty="0" smtClean="0"/>
              <a:t>The substring ends </a:t>
            </a:r>
            <a:r>
              <a:rPr lang="en-US" b="1" u="sng" dirty="0" smtClean="0"/>
              <a:t>before</a:t>
            </a:r>
            <a:r>
              <a:rPr lang="en-US" dirty="0" smtClean="0"/>
              <a:t> index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lvl="2"/>
            <a:r>
              <a:rPr lang="en-US" sz="2800" dirty="0" smtClean="0"/>
              <a:t>The letter at index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end </a:t>
            </a:r>
            <a:r>
              <a:rPr lang="en-US" sz="2800" dirty="0" smtClean="0"/>
              <a:t>is </a:t>
            </a:r>
            <a:r>
              <a:rPr lang="en-US" sz="2800" u="sng" dirty="0" smtClean="0"/>
              <a:t>not</a:t>
            </a:r>
            <a:r>
              <a:rPr lang="en-US" sz="2800" dirty="0" smtClean="0"/>
              <a:t> included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51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Slicing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087399" y="1536877"/>
          <a:ext cx="6833286" cy="14553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</a:tblGrid>
              <a:tr h="598984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6326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37844" y="3093305"/>
            <a:ext cx="7772400" cy="277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greet[0:2]</a:t>
            </a: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'He'</a:t>
            </a: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greet[5:9]</a:t>
            </a: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 Bob'</a:t>
            </a: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greet[:5]</a:t>
            </a: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'Hello'</a:t>
            </a: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greet[1:]</a:t>
            </a: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ello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Bob'</a:t>
            </a: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greet[:]</a:t>
            </a: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'Hello Bob'</a:t>
            </a:r>
          </a:p>
        </p:txBody>
      </p:sp>
    </p:spTree>
    <p:extLst>
      <p:ext uri="{BB962C8B-B14F-4D97-AF65-F5344CB8AC3E}">
        <p14:creationId xmlns:p14="http://schemas.microsoft.com/office/powerpoint/2010/main" val="310654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Specifics of Slicing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start </a:t>
            </a:r>
            <a:r>
              <a:rPr lang="en-US" dirty="0" smtClean="0"/>
              <a:t>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end </a:t>
            </a:r>
            <a:r>
              <a:rPr lang="en-US" dirty="0" smtClean="0"/>
              <a:t>are missing, then the start or the end of the string are used instead</a:t>
            </a:r>
          </a:p>
          <a:p>
            <a:pPr lvl="3"/>
            <a:endParaRPr lang="en-US" dirty="0"/>
          </a:p>
          <a:p>
            <a:r>
              <a:rPr lang="en-US" dirty="0" smtClean="0"/>
              <a:t>The index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en-US" dirty="0" smtClean="0"/>
              <a:t>must come </a:t>
            </a:r>
            <a:r>
              <a:rPr lang="en-US" u="sng" dirty="0" smtClean="0"/>
              <a:t>after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the index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endParaRPr lang="en-US" dirty="0" smtClean="0"/>
          </a:p>
          <a:p>
            <a:pPr lvl="1"/>
            <a:r>
              <a:rPr lang="en-US" dirty="0" smtClean="0"/>
              <a:t>What would the substring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greet[1:1] </a:t>
            </a:r>
            <a:r>
              <a:rPr lang="en-US" dirty="0" smtClean="0"/>
              <a:t>be?</a:t>
            </a:r>
          </a:p>
          <a:p>
            <a:pPr marL="803275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''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An empty string!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3741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Slicing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087399" y="1536877"/>
          <a:ext cx="6833286" cy="14553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</a:tblGrid>
              <a:tr h="598984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6326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37844" y="3748166"/>
            <a:ext cx="7772400" cy="277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greet[2:-3]</a:t>
            </a: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llo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'</a:t>
            </a: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greet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[-6:-2]</a:t>
            </a: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'lo B'</a:t>
            </a: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greet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[-6:6]</a:t>
            </a: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'lo '</a:t>
            </a: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greet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[-9:8]</a:t>
            </a: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'Hello Bo'</a:t>
            </a: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087399" y="2992187"/>
          <a:ext cx="6833286" cy="5989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</a:tblGrid>
              <a:tr h="598984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-9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-8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-7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-6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-5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-4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-3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706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26364"/>
            <a:ext cx="8686800" cy="1143000"/>
          </a:xfrm>
        </p:spPr>
        <p:txBody>
          <a:bodyPr/>
          <a:lstStyle/>
          <a:p>
            <a:r>
              <a:rPr lang="en-US" dirty="0" smtClean="0"/>
              <a:t>Forming New Strings - Concatenation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63232" cy="4156799"/>
          </a:xfrm>
        </p:spPr>
        <p:txBody>
          <a:bodyPr/>
          <a:lstStyle/>
          <a:p>
            <a:r>
              <a:rPr lang="en-US" dirty="0" smtClean="0"/>
              <a:t>We can put two or more strings together to form a longer string</a:t>
            </a:r>
          </a:p>
          <a:p>
            <a:pPr lvl="3"/>
            <a:endParaRPr lang="en-US" dirty="0" smtClean="0"/>
          </a:p>
          <a:p>
            <a:r>
              <a:rPr lang="en-US" b="1" i="1" dirty="0" smtClean="0"/>
              <a:t>Concatenation</a:t>
            </a:r>
            <a:r>
              <a:rPr lang="en-US" dirty="0" smtClean="0"/>
              <a:t> “glues” two strings together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"Peanut Butter" + "Jelly"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'Peanut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ButterJelly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"Peanut Butter" +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&amp; " + 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Jelly"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'Peanut Butter &amp; Jelly'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734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Concatenation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Concatenation does </a:t>
            </a:r>
            <a:r>
              <a:rPr lang="en-US" u="sng" dirty="0" smtClean="0"/>
              <a:t>not</a:t>
            </a:r>
            <a:r>
              <a:rPr lang="en-US" dirty="0" smtClean="0"/>
              <a:t> automatically include spaces between the strings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"Smash"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"together"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Smashtogether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dirty="0" smtClean="0"/>
          </a:p>
          <a:p>
            <a:r>
              <a:rPr lang="en-US" dirty="0" smtClean="0"/>
              <a:t>Concatenation can </a:t>
            </a:r>
            <a:r>
              <a:rPr lang="en-US" u="sng" dirty="0" smtClean="0"/>
              <a:t>only</a:t>
            </a:r>
            <a:r>
              <a:rPr lang="en-US" dirty="0" smtClean="0"/>
              <a:t> be done with strings!</a:t>
            </a:r>
          </a:p>
          <a:p>
            <a:pPr lvl="1"/>
            <a:r>
              <a:rPr lang="en-US" dirty="0" smtClean="0"/>
              <a:t>So how would we concatenate an integer?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"CMSC " +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(201)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'CMSC 201'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415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Forming New Strings - Repetition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Concatenating the same string together multiple times can be done with </a:t>
            </a:r>
            <a:r>
              <a:rPr lang="en-US" b="1" i="1" dirty="0" smtClean="0"/>
              <a:t>repetition</a:t>
            </a:r>
          </a:p>
          <a:p>
            <a:pPr lvl="1"/>
            <a:r>
              <a:rPr lang="en-US" dirty="0" smtClean="0"/>
              <a:t>Which operator would you use for this?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animal = "dogs"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animal*3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dogsdogsdogs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animal*8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dogsdogsdogsdogsdogsdogsdogsdogs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marL="457200" lvl="1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657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Spam and Eggs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20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"spam" + "eggs"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spameggs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"Spam" + "And" + "Eggs"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SpamAndEggs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3 * "spam"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spamspamspam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"spam" * 5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spamspamspamspamspam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(3 * "spam") + ("eggs" * 5)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spamspamspameggseggseggseggseggs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826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1" y="1969364"/>
            <a:ext cx="8831179" cy="4156799"/>
          </a:xfrm>
        </p:spPr>
        <p:txBody>
          <a:bodyPr/>
          <a:lstStyle/>
          <a:p>
            <a:r>
              <a:rPr lang="en-US" dirty="0"/>
              <a:t>Review control structures &amp; conditional operators</a:t>
            </a:r>
          </a:p>
          <a:p>
            <a:r>
              <a:rPr lang="en-US" dirty="0" smtClean="0"/>
              <a:t>Understand more decision </a:t>
            </a:r>
            <a:r>
              <a:rPr lang="en-US" dirty="0"/>
              <a:t>structures</a:t>
            </a:r>
          </a:p>
          <a:p>
            <a:pPr lvl="1"/>
            <a:r>
              <a:rPr lang="en-US" dirty="0" smtClean="0"/>
              <a:t>Multi-way, using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if-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-else </a:t>
            </a:r>
            <a:r>
              <a:rPr lang="en-US" dirty="0" smtClean="0"/>
              <a:t>statements</a:t>
            </a:r>
            <a:endParaRPr lang="en-US" dirty="0"/>
          </a:p>
          <a:p>
            <a:r>
              <a:rPr lang="en-US" dirty="0" smtClean="0"/>
              <a:t>Practice implementing algorithms </a:t>
            </a:r>
          </a:p>
          <a:p>
            <a:r>
              <a:rPr lang="en-US" dirty="0"/>
              <a:t>To better understand the string data type</a:t>
            </a:r>
          </a:p>
          <a:p>
            <a:pPr lvl="1"/>
            <a:r>
              <a:rPr lang="en-US" sz="3200" dirty="0"/>
              <a:t>Learn how they are represented</a:t>
            </a:r>
          </a:p>
          <a:p>
            <a:pPr lvl="1"/>
            <a:r>
              <a:rPr lang="en-US" sz="3200" dirty="0"/>
              <a:t>Learn about and use some of their built-in functions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6145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 of a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27308" cy="4156799"/>
          </a:xfrm>
        </p:spPr>
        <p:txBody>
          <a:bodyPr/>
          <a:lstStyle/>
          <a:p>
            <a:r>
              <a:rPr lang="en-US" dirty="0" smtClean="0"/>
              <a:t>To get the length of a string, use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title = "CMSC 201"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(title)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("Help I'm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trapped in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here!")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25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Why would we need the length of a string?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08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Operators in Python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970088"/>
          <a:ext cx="8229600" cy="3627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Operator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Meaning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STRING[#]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STRING[#:#]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(STRING)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41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599305" y="5065868"/>
            <a:ext cx="3849128" cy="55605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VAR in STRING</a:t>
            </a:r>
            <a:endParaRPr lang="en-US" sz="2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27144" y="5065868"/>
            <a:ext cx="1924564" cy="55605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Iteration</a:t>
            </a:r>
            <a:endParaRPr lang="en-US" sz="2800" dirty="0">
              <a:solidFill>
                <a:schemeClr val="tx1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18909" y="2462712"/>
            <a:ext cx="2432218" cy="55605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Concatenation</a:t>
            </a:r>
            <a:endParaRPr lang="en-US" sz="2800" dirty="0">
              <a:solidFill>
                <a:schemeClr val="tx1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20457" y="2981695"/>
            <a:ext cx="2432218" cy="55605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Repetition</a:t>
            </a:r>
            <a:endParaRPr lang="en-US" sz="2800" dirty="0">
              <a:solidFill>
                <a:schemeClr val="tx1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20457" y="3508514"/>
            <a:ext cx="2432218" cy="55605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Indexing</a:t>
            </a:r>
            <a:endParaRPr lang="en-US" sz="2800" dirty="0">
              <a:solidFill>
                <a:schemeClr val="tx1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20457" y="4027497"/>
            <a:ext cx="2432218" cy="55605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Slicing</a:t>
            </a:r>
            <a:endParaRPr lang="en-US" sz="2800" dirty="0">
              <a:solidFill>
                <a:schemeClr val="tx1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20457" y="4549794"/>
            <a:ext cx="2432218" cy="55605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Length</a:t>
            </a:r>
            <a:endParaRPr lang="en-US" sz="2800" dirty="0">
              <a:solidFill>
                <a:schemeClr val="tx1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8757" y="5828325"/>
            <a:ext cx="7804475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We’ll cover this in a future class, when we learn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loops!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004071" y="5542339"/>
            <a:ext cx="262474" cy="42248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383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a Bit More on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14951" cy="4156799"/>
          </a:xfrm>
        </p:spPr>
        <p:txBody>
          <a:bodyPr/>
          <a:lstStyle/>
          <a:p>
            <a:r>
              <a:rPr lang="en-US" dirty="0" smtClean="0"/>
              <a:t>Python has many, many ways to interact with strings, and we will cover them in detail soon</a:t>
            </a:r>
          </a:p>
          <a:p>
            <a:r>
              <a:rPr lang="en-US" dirty="0" smtClean="0"/>
              <a:t>For now, here are two very useful functions: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s.lower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– </a:t>
            </a:r>
            <a:r>
              <a:rPr lang="en-US" dirty="0" smtClean="0"/>
              <a:t>copy </a:t>
            </a:r>
            <a:r>
              <a:rPr lang="en-US" dirty="0"/>
              <a:t>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 </a:t>
            </a:r>
            <a:r>
              <a:rPr lang="en-US" dirty="0"/>
              <a:t>in all lowercase letters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s.upper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– </a:t>
            </a:r>
            <a:r>
              <a:rPr lang="en-US" dirty="0" smtClean="0"/>
              <a:t>copy </a:t>
            </a:r>
            <a:r>
              <a:rPr lang="en-US" dirty="0"/>
              <a:t>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 </a:t>
            </a:r>
            <a:r>
              <a:rPr lang="en-US" dirty="0" smtClean="0"/>
              <a:t>in </a:t>
            </a:r>
            <a:r>
              <a:rPr lang="en-US" dirty="0"/>
              <a:t>all </a:t>
            </a:r>
            <a:r>
              <a:rPr lang="en-US" dirty="0" smtClean="0"/>
              <a:t>uppercase letters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Why would we need to use these?</a:t>
            </a:r>
          </a:p>
          <a:p>
            <a:pPr lvl="1"/>
            <a:r>
              <a:rPr lang="en-US" sz="3200" dirty="0" smtClean="0"/>
              <a:t>Remember, Python is </a:t>
            </a:r>
            <a:r>
              <a:rPr lang="en-US" sz="3200" u="sng" dirty="0" smtClean="0"/>
              <a:t>case-sensitive</a:t>
            </a:r>
            <a:r>
              <a:rPr lang="en-US" sz="3200" dirty="0" smtClean="0"/>
              <a:t>!</a:t>
            </a:r>
            <a:endParaRPr lang="en-US" sz="32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983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String Processing Examples</a:t>
            </a:r>
          </a:p>
        </p:txBody>
      </p:sp>
    </p:spTree>
    <p:extLst>
      <p:ext uri="{BB962C8B-B14F-4D97-AF65-F5344CB8AC3E}">
        <p14:creationId xmlns:p14="http://schemas.microsoft.com/office/powerpoint/2010/main" val="121353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Creating Usernames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492" y="1969364"/>
            <a:ext cx="8748584" cy="4156799"/>
          </a:xfrm>
        </p:spPr>
        <p:txBody>
          <a:bodyPr/>
          <a:lstStyle/>
          <a:p>
            <a:r>
              <a:rPr lang="en-US" dirty="0" smtClean="0"/>
              <a:t>Our rules for creating a username:</a:t>
            </a:r>
          </a:p>
          <a:p>
            <a:pPr lvl="1"/>
            <a:r>
              <a:rPr lang="en-US" dirty="0" smtClean="0"/>
              <a:t>First initial, first 7 letters of last name (lowercase)</a:t>
            </a:r>
            <a:endParaRPr lang="en-US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get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user's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 and last names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first 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your first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name: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last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your last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name: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concatenate first initial with 7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letters of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 name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userName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first[0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].lower()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 last[:7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].lower()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"Your username is: 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userName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895071" y="5895330"/>
            <a:ext cx="196472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Why is this 7?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869459" y="5523470"/>
            <a:ext cx="1136822" cy="48191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0758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Creating Usernames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135" y="1969364"/>
            <a:ext cx="8896865" cy="4386986"/>
          </a:xfrm>
        </p:spPr>
        <p:txBody>
          <a:bodyPr/>
          <a:lstStyle/>
          <a:p>
            <a:pPr marL="0" indent="0">
              <a:spcBef>
                <a:spcPts val="200"/>
              </a:spcBef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first = input("Please enter your first name: ")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Please enter your first name: </a:t>
            </a:r>
            <a:r>
              <a:rPr lang="en-US" sz="2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Donna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last  = input("Please enter your last name:  ")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Please enter your last name:  </a:t>
            </a:r>
            <a:r>
              <a:rPr lang="en-US" sz="2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Rostenkowski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userName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first[0] + last[:7]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print("Your username is: ",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userName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Your username is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DRostenk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endParaRPr lang="en-US" sz="2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userName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first[0].lower() + last[:7].lower()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print("Your username is: ",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userName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Your username is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drostenk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45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794423" y="4591984"/>
            <a:ext cx="413951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Usernames must be lowercase!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772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Creating Usernames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135" y="1969364"/>
            <a:ext cx="8896865" cy="4386986"/>
          </a:xfrm>
        </p:spPr>
        <p:txBody>
          <a:bodyPr/>
          <a:lstStyle/>
          <a:p>
            <a:pPr marL="0" indent="0">
              <a:spcBef>
                <a:spcPts val="200"/>
              </a:spcBef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first = input("Please enter your first name: ")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Please enter your first name: </a:t>
            </a:r>
            <a:r>
              <a:rPr lang="en-US" sz="2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Barack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last  = input("Please enter your last name:  ")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Please enter your last name:  </a:t>
            </a:r>
            <a:r>
              <a:rPr lang="en-US" sz="2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Obama</a:t>
            </a:r>
          </a:p>
          <a:p>
            <a:pPr marL="0" indent="0">
              <a:spcBef>
                <a:spcPts val="200"/>
              </a:spcBef>
              <a:buNone/>
            </a:pPr>
            <a:endParaRPr lang="en-US" sz="2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uname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first[0].lower() + last[:7].lower()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print("Your username is: ",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uname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Your username is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bobama</a:t>
            </a:r>
            <a:endParaRPr lang="en-US" sz="2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endParaRPr lang="en-US" sz="2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 smtClean="0"/>
              <a:t>What would happen if we did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last[7]</a:t>
            </a:r>
            <a:r>
              <a:rPr lang="en-US" sz="2800" dirty="0" smtClean="0"/>
              <a:t>?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IndexError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– but why does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last[:7] </a:t>
            </a:r>
            <a:r>
              <a:rPr lang="en-US" dirty="0" smtClean="0"/>
              <a:t>work?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701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Lab 3 is meeting this week!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Homework 2 is out</a:t>
            </a:r>
          </a:p>
          <a:p>
            <a:pPr lvl="1"/>
            <a:r>
              <a:rPr lang="en-US" dirty="0" smtClean="0"/>
              <a:t>Due by Wednesday (Sept 21st) at 8:59:59 PM</a:t>
            </a:r>
          </a:p>
          <a:p>
            <a:pPr lvl="1"/>
            <a:r>
              <a:rPr lang="en-US" dirty="0" smtClean="0"/>
              <a:t>You must take the Academic Integrity Quiz!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Homework 3 will come out Wednesday night</a:t>
            </a:r>
          </a:p>
          <a:p>
            <a:pPr lvl="1"/>
            <a:r>
              <a:rPr lang="en-US" dirty="0" smtClean="0"/>
              <a:t>You must have taken the Academic Integrity Quiz!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91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69364"/>
            <a:ext cx="8686801" cy="4156799"/>
          </a:xfrm>
        </p:spPr>
        <p:txBody>
          <a:bodyPr/>
          <a:lstStyle/>
          <a:p>
            <a:r>
              <a:rPr lang="en-US" dirty="0" smtClean="0"/>
              <a:t>Create a directory inside your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201</a:t>
            </a:r>
            <a:r>
              <a:rPr lang="en-US" dirty="0" smtClean="0"/>
              <a:t>” folder, called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practice</a:t>
            </a:r>
            <a:r>
              <a:rPr lang="en-US" dirty="0" smtClean="0"/>
              <a:t>”; go into the new folder</a:t>
            </a:r>
          </a:p>
          <a:p>
            <a:r>
              <a:rPr lang="en-US" dirty="0" smtClean="0"/>
              <a:t>Copy this file into your new folder</a:t>
            </a:r>
          </a:p>
          <a:p>
            <a:pPr marL="457200" lvl="1" indent="0">
              <a:buNone/>
            </a:pPr>
            <a:r>
              <a:rPr lang="en-US" sz="2000" dirty="0"/>
              <a:t>/</a:t>
            </a:r>
            <a:r>
              <a:rPr lang="en-US" sz="2000" dirty="0" smtClean="0"/>
              <a:t>afs/umbc.edu/users/k/k/k38/pub/cs201/stringPractice.py</a:t>
            </a:r>
          </a:p>
          <a:p>
            <a:r>
              <a:rPr lang="en-US" dirty="0" smtClean="0"/>
              <a:t>Complete the files according to its instructions</a:t>
            </a:r>
          </a:p>
          <a:p>
            <a:pPr lvl="3"/>
            <a:endParaRPr lang="en-US" dirty="0"/>
          </a:p>
          <a:p>
            <a:r>
              <a:rPr lang="en-US" dirty="0" smtClean="0"/>
              <a:t>Remember, the command to copy is “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cp</a:t>
            </a:r>
            <a:r>
              <a:rPr lang="en-US" dirty="0" smtClean="0"/>
              <a:t>”:</a:t>
            </a:r>
          </a:p>
          <a:p>
            <a:pPr marL="457200" lvl="1" indent="0">
              <a:buNone/>
            </a:pPr>
            <a:r>
              <a:rPr lang="en-US" sz="2000" b="1" dirty="0" err="1" smtClean="0"/>
              <a:t>cp</a:t>
            </a:r>
            <a:r>
              <a:rPr lang="en-US" sz="2000" b="1" dirty="0"/>
              <a:t> /</a:t>
            </a:r>
            <a:r>
              <a:rPr lang="en-US" sz="2000" b="1" dirty="0" smtClean="0"/>
              <a:t>afs/umbc.edu/users/k/k/k38/pub/cs201/stringPractice.py .</a:t>
            </a:r>
            <a:endParaRPr lang="en-US" b="1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8381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2/2a/Trex_Roa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049" y="3214539"/>
            <a:ext cx="4477951" cy="335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Dangerous Dinosaurs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have just been flown to an island where there are a wide variety of </a:t>
            </a:r>
            <a:r>
              <a:rPr lang="en-US" dirty="0" smtClean="0"/>
              <a:t>dinosaurs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are unsure which are dangerous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 </a:t>
            </a:r>
            <a:r>
              <a:rPr lang="en-US" dirty="0"/>
              <a:t>we have come up with some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rules </a:t>
            </a:r>
            <a:r>
              <a:rPr lang="en-US" dirty="0"/>
              <a:t>to figure out </a:t>
            </a:r>
            <a:r>
              <a:rPr lang="en-US" dirty="0" smtClean="0"/>
              <a:t>which </a:t>
            </a:r>
            <a:br>
              <a:rPr lang="en-US" dirty="0" smtClean="0"/>
            </a:br>
            <a:r>
              <a:rPr lang="en-US" dirty="0" smtClean="0"/>
              <a:t>are dangerous and </a:t>
            </a:r>
            <a:br>
              <a:rPr lang="en-US" dirty="0" smtClean="0"/>
            </a:br>
            <a:r>
              <a:rPr lang="en-US" dirty="0" smtClean="0"/>
              <a:t>which are not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 from wikimedia.org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98250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521143" y="3217194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LIVECODING!!!</a:t>
            </a:r>
            <a:endParaRPr lang="en-US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5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53" presetClass="entr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3" presetClass="exit" presetSubtype="3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53" presetClass="entr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5" grpId="3"/>
      <p:bldP spid="5" grpId="4"/>
      <p:bldP spid="5" grpId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Multi-Way Selection Structures</a:t>
            </a:r>
          </a:p>
        </p:txBody>
      </p:sp>
    </p:spTree>
    <p:extLst>
      <p:ext uri="{BB962C8B-B14F-4D97-AF65-F5344CB8AC3E}">
        <p14:creationId xmlns:p14="http://schemas.microsoft.com/office/powerpoint/2010/main" val="31434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26364"/>
            <a:ext cx="9144000" cy="1143000"/>
          </a:xfrm>
        </p:spPr>
        <p:txBody>
          <a:bodyPr/>
          <a:lstStyle/>
          <a:p>
            <a:r>
              <a:rPr lang="en-US" dirty="0" smtClean="0"/>
              <a:t>Bigger (and Better) Decision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17119" cy="4156799"/>
          </a:xfrm>
        </p:spPr>
        <p:txBody>
          <a:bodyPr/>
          <a:lstStyle/>
          <a:p>
            <a:r>
              <a:rPr lang="en-US" dirty="0" smtClean="0"/>
              <a:t>One-way and two-way structures are useful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But what if we have to check multiple </a:t>
            </a:r>
            <a:br>
              <a:rPr lang="en-US" dirty="0" smtClean="0"/>
            </a:br>
            <a:r>
              <a:rPr lang="en-US" dirty="0" smtClean="0"/>
              <a:t>exclusive conditions?</a:t>
            </a:r>
          </a:p>
          <a:p>
            <a:pPr lvl="1"/>
            <a:r>
              <a:rPr lang="en-US" b="1" i="1" dirty="0" smtClean="0"/>
              <a:t>Exclusive</a:t>
            </a:r>
            <a:r>
              <a:rPr lang="en-US" dirty="0" smtClean="0"/>
              <a:t> conditions do not overlap with each other</a:t>
            </a:r>
          </a:p>
          <a:p>
            <a:pPr lvl="1"/>
            <a:r>
              <a:rPr lang="en-US" i="1" dirty="0" smtClean="0"/>
              <a:t>e.g.</a:t>
            </a:r>
            <a:r>
              <a:rPr lang="en-US" dirty="0" smtClean="0"/>
              <a:t>, value of a playing card, letter grade in a class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 smtClean="0"/>
              <a:t>What could we use?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38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Multi-Way Code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&lt;condition1&gt;: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case1 statements&gt;</a:t>
            </a:r>
          </a:p>
          <a:p>
            <a:pPr marL="0" indent="0">
              <a:buNone/>
            </a:pPr>
            <a:r>
              <a:rPr lang="en-US" sz="2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&lt;condition2&gt;: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case2 statements&gt;</a:t>
            </a:r>
          </a:p>
          <a:p>
            <a:pPr marL="0" indent="0">
              <a:buNone/>
            </a:pPr>
            <a:r>
              <a:rPr lang="en-US" sz="2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&lt;condition3&gt;: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case3 statements&gt;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more "</a:t>
            </a:r>
            <a:r>
              <a:rPr lang="en-US" sz="2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statements if needed</a:t>
            </a:r>
            <a:endParaRPr lang="en-US" sz="24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default statements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07676" y="5154194"/>
            <a:ext cx="3015048" cy="95410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  <a:cs typeface="Courier New" panose="02070309020205020404" pitchFamily="49" charset="0"/>
              </a:rPr>
              <a:t>“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800" dirty="0" smtClean="0">
                <a:latin typeface="+mj-lt"/>
                <a:cs typeface="Courier New" panose="02070309020205020404" pitchFamily="49" charset="0"/>
              </a:rPr>
              <a:t>” statement is optional</a:t>
            </a:r>
            <a:endParaRPr lang="en-US" sz="28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569308" y="5273507"/>
            <a:ext cx="4238368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7228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6260</TotalTime>
  <Words>1996</Words>
  <Application>Microsoft Office PowerPoint</Application>
  <PresentationFormat>On-screen Show (4:3)</PresentationFormat>
  <Paragraphs>551</Paragraphs>
  <Slides>48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4" baseType="lpstr">
      <vt:lpstr>ＭＳ Ｐゴシック</vt:lpstr>
      <vt:lpstr>Arial</vt:lpstr>
      <vt:lpstr>Calibri</vt:lpstr>
      <vt:lpstr>Courier New</vt:lpstr>
      <vt:lpstr>Wingdings</vt:lpstr>
      <vt:lpstr>Office Theme</vt:lpstr>
      <vt:lpstr>CMSC201  Computer Science I for Majors  Lecture 06 – Strings (and Decisions Continued)</vt:lpstr>
      <vt:lpstr>Last Class We Covered</vt:lpstr>
      <vt:lpstr>Any Questions from Last Time?</vt:lpstr>
      <vt:lpstr>Today’s Objectives</vt:lpstr>
      <vt:lpstr>Example – Dangerous Dinosaurs</vt:lpstr>
      <vt:lpstr>Time for…</vt:lpstr>
      <vt:lpstr>Multi-Way Selection Structures</vt:lpstr>
      <vt:lpstr>Bigger (and Better) Decision Structures</vt:lpstr>
      <vt:lpstr>Multi-Way Code Framework</vt:lpstr>
      <vt:lpstr>Multi-Way Selection Example</vt:lpstr>
      <vt:lpstr>Multi-Way Selection Solution</vt:lpstr>
      <vt:lpstr>Multi-Way Selection Solution</vt:lpstr>
      <vt:lpstr>Nested Selection Structures</vt:lpstr>
      <vt:lpstr>Nested Selection Structures</vt:lpstr>
      <vt:lpstr>Nested Selection Structure Examples</vt:lpstr>
      <vt:lpstr>Nested Selection Structures Code</vt:lpstr>
      <vt:lpstr>Nested Selection Structures Code</vt:lpstr>
      <vt:lpstr>Nested Selection Structure Example</vt:lpstr>
      <vt:lpstr>Nested Selection Solution</vt:lpstr>
      <vt:lpstr>Strings </vt:lpstr>
      <vt:lpstr>The String Data Type</vt:lpstr>
      <vt:lpstr>String Examples</vt:lpstr>
      <vt:lpstr>Getting Strings as Input</vt:lpstr>
      <vt:lpstr>Numbering in Strings</vt:lpstr>
      <vt:lpstr>Accessing Individual Characters</vt:lpstr>
      <vt:lpstr>Syntax of Accessing Characters</vt:lpstr>
      <vt:lpstr>Example String</vt:lpstr>
      <vt:lpstr>Example String</vt:lpstr>
      <vt:lpstr>Example String</vt:lpstr>
      <vt:lpstr>Substrings and Slicing</vt:lpstr>
      <vt:lpstr>Substrings</vt:lpstr>
      <vt:lpstr>Slicing Syntax</vt:lpstr>
      <vt:lpstr>Slicing Examples</vt:lpstr>
      <vt:lpstr>Specifics of Slicing</vt:lpstr>
      <vt:lpstr>More Slicing Examples</vt:lpstr>
      <vt:lpstr>Forming New Strings - Concatenation</vt:lpstr>
      <vt:lpstr>Rules of Concatenation</vt:lpstr>
      <vt:lpstr>Forming New Strings - Repetition</vt:lpstr>
      <vt:lpstr>Practice: Spam and Eggs</vt:lpstr>
      <vt:lpstr>Length of a String</vt:lpstr>
      <vt:lpstr>String Operators in Python</vt:lpstr>
      <vt:lpstr>Just a Bit More on Strings</vt:lpstr>
      <vt:lpstr>String Processing Examples</vt:lpstr>
      <vt:lpstr>Example: Creating Usernames</vt:lpstr>
      <vt:lpstr>Example: Creating Usernames</vt:lpstr>
      <vt:lpstr>Example: Creating Usernames</vt:lpstr>
      <vt:lpstr>Announcements</vt:lpstr>
      <vt:lpstr>Practice Problems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78</cp:revision>
  <dcterms:created xsi:type="dcterms:W3CDTF">2014-05-05T14:25:42Z</dcterms:created>
  <dcterms:modified xsi:type="dcterms:W3CDTF">2016-09-28T15:20:36Z</dcterms:modified>
</cp:coreProperties>
</file>